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8" r:id="rId3"/>
    <p:sldId id="259" r:id="rId4"/>
    <p:sldId id="313" r:id="rId5"/>
    <p:sldId id="325" r:id="rId6"/>
    <p:sldId id="326" r:id="rId7"/>
    <p:sldId id="275" r:id="rId8"/>
    <p:sldId id="314" r:id="rId9"/>
    <p:sldId id="316" r:id="rId10"/>
    <p:sldId id="317" r:id="rId11"/>
    <p:sldId id="320" r:id="rId12"/>
    <p:sldId id="321" r:id="rId13"/>
    <p:sldId id="318" r:id="rId14"/>
    <p:sldId id="324" r:id="rId15"/>
    <p:sldId id="322" r:id="rId16"/>
    <p:sldId id="327" r:id="rId17"/>
    <p:sldId id="315" r:id="rId18"/>
  </p:sldIdLst>
  <p:sldSz cx="9144000" cy="5143500" type="screen16x9"/>
  <p:notesSz cx="6858000" cy="9144000"/>
  <p:embeddedFontLst>
    <p:embeddedFont>
      <p:font typeface="Anaheim" panose="020B0604020202020204" charset="0"/>
      <p:regular r:id="rId20"/>
    </p:embeddedFont>
    <p:embeddedFont>
      <p:font typeface="Azeret Mono" panose="020B0604020202020204" charset="0"/>
      <p:regular r:id="rId21"/>
      <p:bold r:id="rId22"/>
      <p:italic r:id="rId23"/>
      <p:boldItalic r:id="rId24"/>
    </p:embeddedFont>
    <p:embeddedFont>
      <p:font typeface="Azeret Mono ExtraBold" panose="020B0604020202020204" charset="0"/>
      <p:bold r:id="rId25"/>
      <p:italic r:id="rId26"/>
      <p:boldItalic r:id="rId27"/>
    </p:embeddedFont>
    <p:embeddedFont>
      <p:font typeface="Bebas Neue" panose="020B0606020202050201" pitchFamily="34" charset="0"/>
      <p:regular r:id="rId28"/>
    </p:embeddedFont>
    <p:embeddedFont>
      <p:font typeface="Jos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500" autoAdjust="0"/>
  </p:normalViewPr>
  <p:slideViewPr>
    <p:cSldViewPr snapToGrid="0">
      <p:cViewPr varScale="1">
        <p:scale>
          <a:sx n="130" d="100"/>
          <a:sy n="130" d="100"/>
        </p:scale>
        <p:origin x="10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Focusing on high-crime LGAs allows for a more efficient allocation of resources and can potentially lead to a greater reduction in crime rates.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While the initial model suggests a weak association between unemployment and inflation rates, further investigation might reveal underlying socioeconomic factors influencing crime. Addressing these factors could have a significant impact on crime prevention.</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Community engagement fosters trust and cooperation between law enforcement and residents. This can lead to better reporting of crimes and increased awareness of crime prevention strategies.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Data-driven policing allows for a more targeted approach to crime prevention by focusing on areas and times with the highest crime risk. This can optimise police deployment and improve response times.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Investing in rehabilitation programs can help reduce recidivism rates and create a safer environment for everyone.</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921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3"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abs.gov.au/statistics/labour/employment-and-unemployment/labour-force-australia/latest-releas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files.crimestatistics.vic.gov.au/2024-03/Data_Tables_LGA_Criminal_Incidents_Year_Ending_December_2023.xlsx" TargetMode="External"/><Relationship Id="rId4" Type="http://schemas.openxmlformats.org/officeDocument/2006/relationships/hyperlink" Target="https://www.abs.gov.au/statistics/economy/price-indexes-and-inflation/consumer-price-index-australia/dec-quarter-2023#data-downloa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591273" y="650347"/>
            <a:ext cx="7353001" cy="2265600"/>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5700" b="0">
                <a:solidFill>
                  <a:schemeClr val="lt2"/>
                </a:solidFill>
                <a:latin typeface="Azeret Mono ExtraBold"/>
                <a:ea typeface="Azeret Mono ExtraBold"/>
                <a:cs typeface="Azeret Mono ExtraBold"/>
                <a:sym typeface="Azeret Mono ExtraBold"/>
              </a:rPr>
              <a:t>Crime Analysis in Victoria</a:t>
            </a:r>
            <a:endParaRPr lang="en-GB" sz="5700" b="0" dirty="0">
              <a:solidFill>
                <a:schemeClr val="lt2"/>
              </a:solidFill>
              <a:latin typeface="Azeret Mono ExtraBold"/>
              <a:ea typeface="Azeret Mono ExtraBold"/>
              <a:cs typeface="Azeret Mono ExtraBold"/>
              <a:sym typeface="Azeret Mono ExtraBold"/>
            </a:endParaRP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FFE550B-E08E-4E89-5BB3-1620479FBBB4}"/>
              </a:ext>
            </a:extLst>
          </p:cNvPr>
          <p:cNvSpPr txBox="1"/>
          <p:nvPr/>
        </p:nvSpPr>
        <p:spPr>
          <a:xfrm>
            <a:off x="2066887" y="2985904"/>
            <a:ext cx="4572000" cy="1668214"/>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a:t>Mahsa Hesampour</a:t>
            </a:r>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GB" dirty="0"/>
          </a:p>
          <a:p>
            <a:pPr marL="285750" lvl="0" indent="-285750" algn="l" rtl="0">
              <a:lnSpc>
                <a:spcPct val="150000"/>
              </a:lnSpc>
              <a:spcBef>
                <a:spcPts val="0"/>
              </a:spcBef>
              <a:spcAft>
                <a:spcPts val="0"/>
              </a:spcAft>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FD08C120-4086-0E0A-3F6A-9F68D357AEDC}"/>
              </a:ext>
            </a:extLst>
          </p:cNvPr>
          <p:cNvSpPr txBox="1"/>
          <p:nvPr/>
        </p:nvSpPr>
        <p:spPr>
          <a:xfrm>
            <a:off x="1038942" y="298765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810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69754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893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80876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680150" y="0"/>
            <a:ext cx="3891850" cy="1060800"/>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Regression analysis</a:t>
            </a:r>
          </a:p>
        </p:txBody>
      </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680149" y="1322012"/>
            <a:ext cx="3891849" cy="9072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sz="1900" dirty="0">
                <a:latin typeface="Jost" panose="020B0604020202020204" charset="0"/>
                <a:ea typeface="Jost" panose="020B0604020202020204" charset="0"/>
              </a:rPr>
              <a:t>Econometric modelling of crime rate</a:t>
            </a:r>
          </a:p>
        </p:txBody>
      </p:sp>
    </p:spTree>
    <p:extLst>
      <p:ext uri="{BB962C8B-B14F-4D97-AF65-F5344CB8AC3E}">
        <p14:creationId xmlns:p14="http://schemas.microsoft.com/office/powerpoint/2010/main" val="10204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940249" y="1682500"/>
            <a:ext cx="3319275" cy="2028300"/>
          </a:xfrm>
          <a:prstGeom prst="rect">
            <a:avLst/>
          </a:prstGeom>
        </p:spPr>
        <p:txBody>
          <a:bodyPr spcFirstLastPara="1" wrap="square" lIns="91425" tIns="91425" rIns="91425" bIns="91425" anchor="t" anchorCtr="0">
            <a:noAutofit/>
          </a:bodyPr>
          <a:lstStyle/>
          <a:p>
            <a:pPr lvl="0">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b="1"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Recomendations:</a:t>
            </a:r>
            <a:endParaRPr sz="2400" dirty="0"/>
          </a:p>
        </p:txBody>
      </p:sp>
      <p:sp>
        <p:nvSpPr>
          <p:cNvPr id="1103" name="Google Shape;1103;p40"/>
          <p:cNvSpPr txBox="1">
            <a:spLocks noGrp="1"/>
          </p:cNvSpPr>
          <p:nvPr>
            <p:ph type="title" idx="7"/>
          </p:nvPr>
        </p:nvSpPr>
        <p:spPr>
          <a:xfrm>
            <a:off x="720000" y="8905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34382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69064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51483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06636" y="965294"/>
            <a:ext cx="6662009"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i="0" dirty="0">
                <a:solidFill>
                  <a:srgbClr val="1F1F1F"/>
                </a:solidFill>
                <a:effectLst/>
                <a:latin typeface="Calibri" panose="020F0502020204030204" pitchFamily="34" charset="0"/>
                <a:cs typeface="Calibri" panose="020F0502020204030204" pitchFamily="34" charset="0"/>
              </a:rPr>
              <a:t>Focus on High Crime Rate LGAs</a:t>
            </a:r>
            <a:endParaRPr lang="en-GB" sz="1700" kern="100" dirty="0">
              <a:latin typeface="Calibri" panose="020F0502020204030204" pitchFamily="34" charset="0"/>
              <a:ea typeface="Calibri" panose="020F0502020204030204" pitchFamily="34" charset="0"/>
              <a:cs typeface="Calibri" panose="020F0502020204030204" pitchFamily="34" charset="0"/>
            </a:endParaRPr>
          </a:p>
        </p:txBody>
      </p:sp>
      <p:sp>
        <p:nvSpPr>
          <p:cNvPr id="1110" name="Google Shape;1110;p40"/>
          <p:cNvSpPr txBox="1">
            <a:spLocks noGrp="1"/>
          </p:cNvSpPr>
          <p:nvPr>
            <p:ph type="subTitle" idx="17"/>
          </p:nvPr>
        </p:nvSpPr>
        <p:spPr>
          <a:xfrm>
            <a:off x="1688191" y="175898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Addressing Potential Socioeconomic Factors</a:t>
            </a:r>
          </a:p>
        </p:txBody>
      </p:sp>
      <p:sp>
        <p:nvSpPr>
          <p:cNvPr id="1111" name="Google Shape;1111;p40"/>
          <p:cNvSpPr txBox="1">
            <a:spLocks noGrp="1"/>
          </p:cNvSpPr>
          <p:nvPr>
            <p:ph type="subTitle" idx="18"/>
          </p:nvPr>
        </p:nvSpPr>
        <p:spPr>
          <a:xfrm>
            <a:off x="1697163" y="257660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dirty="0">
                <a:solidFill>
                  <a:srgbClr val="1F1F1F"/>
                </a:solidFill>
                <a:latin typeface="Calibri" panose="020F0502020204030204" pitchFamily="34" charset="0"/>
                <a:cs typeface="Calibri" panose="020F0502020204030204" pitchFamily="34" charset="0"/>
              </a:rPr>
              <a:t>Community Engagement and Crime Prevention</a:t>
            </a:r>
            <a:endParaRPr lang="en-GB" sz="1700" b="1" dirty="0">
              <a:solidFill>
                <a:srgbClr val="1F1F1F"/>
              </a:solidFill>
              <a:latin typeface="Calibri" panose="020F0502020204030204" pitchFamily="34" charset="0"/>
              <a:cs typeface="Calibri" panose="020F0502020204030204" pitchFamily="34" charset="0"/>
            </a:endParaRPr>
          </a:p>
        </p:txBody>
      </p:sp>
      <p:sp>
        <p:nvSpPr>
          <p:cNvPr id="1113" name="Google Shape;1113;p40"/>
          <p:cNvSpPr txBox="1">
            <a:spLocks noGrp="1"/>
          </p:cNvSpPr>
          <p:nvPr>
            <p:ph type="subTitle" idx="20"/>
          </p:nvPr>
        </p:nvSpPr>
        <p:spPr>
          <a:xfrm>
            <a:off x="1726182" y="4225196"/>
            <a:ext cx="6662007"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Invest in Data-Driven Policing</a:t>
            </a:r>
          </a:p>
        </p:txBody>
      </p:sp>
      <p:sp>
        <p:nvSpPr>
          <p:cNvPr id="3" name="TextBox 2">
            <a:extLst>
              <a:ext uri="{FF2B5EF4-FFF2-40B4-BE49-F238E27FC236}">
                <a16:creationId xmlns:a16="http://schemas.microsoft.com/office/drawing/2014/main" id="{10D36ECE-B11A-6214-9815-3664CA07DD74}"/>
              </a:ext>
            </a:extLst>
          </p:cNvPr>
          <p:cNvSpPr txBox="1"/>
          <p:nvPr/>
        </p:nvSpPr>
        <p:spPr>
          <a:xfrm>
            <a:off x="1688191" y="3363091"/>
            <a:ext cx="4970928" cy="359907"/>
          </a:xfrm>
          <a:prstGeom prst="rect">
            <a:avLst/>
          </a:prstGeom>
          <a:noFill/>
        </p:spPr>
        <p:txBody>
          <a:bodyPr wrap="square">
            <a:spAutoFit/>
          </a:bodyPr>
          <a:lstStyle/>
          <a:p>
            <a:pPr>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sym typeface="Azeret Mono"/>
              </a:rPr>
              <a:t>Focus on Rehabilitation and Reintegration</a:t>
            </a:r>
          </a:p>
        </p:txBody>
      </p:sp>
      <p:sp>
        <p:nvSpPr>
          <p:cNvPr id="12" name="Google Shape;1104;p40">
            <a:extLst>
              <a:ext uri="{FF2B5EF4-FFF2-40B4-BE49-F238E27FC236}">
                <a16:creationId xmlns:a16="http://schemas.microsoft.com/office/drawing/2014/main" id="{AC61505B-F66B-C044-30EC-142D1BAFC068}"/>
              </a:ext>
            </a:extLst>
          </p:cNvPr>
          <p:cNvSpPr txBox="1">
            <a:spLocks/>
          </p:cNvSpPr>
          <p:nvPr/>
        </p:nvSpPr>
        <p:spPr>
          <a:xfrm>
            <a:off x="719951" y="4160064"/>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zeret Mono"/>
              <a:buNone/>
              <a:defRPr sz="3000" b="1" i="0" u="none" strike="noStrike" cap="none">
                <a:solidFill>
                  <a:schemeClr val="dk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9pPr>
          </a:lstStyle>
          <a:p>
            <a:r>
              <a:rPr lang="en" dirty="0"/>
              <a:t>05</a:t>
            </a:r>
          </a:p>
        </p:txBody>
      </p:sp>
      <p:pic>
        <p:nvPicPr>
          <p:cNvPr id="24" name="Picture 23" descr="A group of people standing next to a computer screen&#10;&#10;Description automatically generated">
            <a:extLst>
              <a:ext uri="{FF2B5EF4-FFF2-40B4-BE49-F238E27FC236}">
                <a16:creationId xmlns:a16="http://schemas.microsoft.com/office/drawing/2014/main" id="{9A6D35CD-6EB9-CA87-7840-461908CC2F52}"/>
              </a:ext>
            </a:extLst>
          </p:cNvPr>
          <p:cNvPicPr>
            <a:picLocks noChangeAspect="1"/>
          </p:cNvPicPr>
          <p:nvPr/>
        </p:nvPicPr>
        <p:blipFill>
          <a:blip r:embed="rId3"/>
          <a:stretch>
            <a:fillRect/>
          </a:stretch>
        </p:blipFill>
        <p:spPr>
          <a:xfrm>
            <a:off x="4560950" y="2479777"/>
            <a:ext cx="4591732" cy="3061407"/>
          </a:xfrm>
          <a:prstGeom prst="rect">
            <a:avLst/>
          </a:prstGeom>
        </p:spPr>
      </p:pic>
    </p:spTree>
    <p:extLst>
      <p:ext uri="{BB962C8B-B14F-4D97-AF65-F5344CB8AC3E}">
        <p14:creationId xmlns:p14="http://schemas.microsoft.com/office/powerpoint/2010/main" val="39614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526581" y="1035669"/>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Presentation Outline:</a:t>
            </a:r>
            <a:endParaRPr dirty="0"/>
          </a:p>
        </p:txBody>
      </p:sp>
      <p:sp>
        <p:nvSpPr>
          <p:cNvPr id="1091" name="Google Shape;1091;p39"/>
          <p:cNvSpPr txBox="1">
            <a:spLocks noGrp="1"/>
          </p:cNvSpPr>
          <p:nvPr>
            <p:ph type="subTitle" idx="1"/>
          </p:nvPr>
        </p:nvSpPr>
        <p:spPr>
          <a:xfrm>
            <a:off x="1258993" y="1968002"/>
            <a:ext cx="662601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400" dirty="0"/>
              <a:t>Research Questions</a:t>
            </a:r>
          </a:p>
          <a:p>
            <a:pPr marL="285750" indent="-285750" algn="l">
              <a:lnSpc>
                <a:spcPct val="150000"/>
              </a:lnSpc>
              <a:buFont typeface="Arial" panose="020B0604020202020204" pitchFamily="34" charset="0"/>
              <a:buChar char="•"/>
            </a:pPr>
            <a:r>
              <a:rPr lang="en-US" sz="1400" dirty="0"/>
              <a:t>Data sources</a:t>
            </a:r>
          </a:p>
          <a:p>
            <a:pPr marL="285750" indent="-285750" algn="l">
              <a:lnSpc>
                <a:spcPct val="150000"/>
              </a:lnSpc>
              <a:buFont typeface="Arial" panose="020B0604020202020204" pitchFamily="34" charset="0"/>
              <a:buChar char="•"/>
            </a:pPr>
            <a:r>
              <a:rPr lang="en-US" sz="1400" dirty="0"/>
              <a:t>Limitations</a:t>
            </a:r>
          </a:p>
          <a:p>
            <a:pPr marL="285750" indent="-285750" algn="l">
              <a:lnSpc>
                <a:spcPct val="150000"/>
              </a:lnSpc>
              <a:buFont typeface="Arial" panose="020B0604020202020204" pitchFamily="34" charset="0"/>
              <a:buChar char="•"/>
            </a:pPr>
            <a:r>
              <a:rPr lang="en-US" sz="1400" dirty="0"/>
              <a:t>Data exploration and clean up process</a:t>
            </a:r>
          </a:p>
          <a:p>
            <a:pPr marL="285750" indent="-285750" algn="l">
              <a:lnSpc>
                <a:spcPct val="150000"/>
              </a:lnSpc>
              <a:buFont typeface="Arial" panose="020B0604020202020204" pitchFamily="34" charset="0"/>
              <a:buChar char="•"/>
            </a:pPr>
            <a:r>
              <a:rPr lang="en-US" sz="1400" dirty="0"/>
              <a:t>Analysis and </a:t>
            </a:r>
            <a:r>
              <a:rPr lang="en-US" sz="1400" dirty="0" err="1"/>
              <a:t>Visualisation</a:t>
            </a:r>
            <a:r>
              <a:rPr lang="en-US" sz="1400" dirty="0"/>
              <a:t> of Data</a:t>
            </a:r>
          </a:p>
          <a:p>
            <a:pPr marL="285750" indent="-285750" algn="l">
              <a:lnSpc>
                <a:spcPct val="150000"/>
              </a:lnSpc>
              <a:buFont typeface="Arial" panose="020B0604020202020204" pitchFamily="34" charset="0"/>
              <a:buChar char="•"/>
            </a:pPr>
            <a:r>
              <a:rPr lang="en-US" sz="1400" dirty="0"/>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pic>
        <p:nvPicPr>
          <p:cNvPr id="5" name="Picture 4" descr="A map of australia with a location&#10;&#10;Description automatically generated">
            <a:extLst>
              <a:ext uri="{FF2B5EF4-FFF2-40B4-BE49-F238E27FC236}">
                <a16:creationId xmlns:a16="http://schemas.microsoft.com/office/drawing/2014/main" id="{A1A757A4-BC49-B4D8-5B67-9F25287C9E73}"/>
              </a:ext>
            </a:extLst>
          </p:cNvPr>
          <p:cNvPicPr>
            <a:picLocks noChangeAspect="1"/>
          </p:cNvPicPr>
          <p:nvPr/>
        </p:nvPicPr>
        <p:blipFill>
          <a:blip r:embed="rId3"/>
          <a:stretch>
            <a:fillRect/>
          </a:stretch>
        </p:blipFill>
        <p:spPr>
          <a:xfrm>
            <a:off x="3311013" y="789789"/>
            <a:ext cx="5066071" cy="26191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Research Questions:</a:t>
            </a:r>
            <a:endParaRPr sz="2400" dirty="0"/>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60426" y="1135624"/>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Find the common types of crime occurring in Victoria</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692076"/>
            <a:ext cx="6662007"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740439" y="1027867"/>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Data sources/ Data sets used:</a:t>
            </a:r>
            <a:endParaRPr dirty="0"/>
          </a:p>
        </p:txBody>
      </p:sp>
      <p:sp>
        <p:nvSpPr>
          <p:cNvPr id="1091" name="Google Shape;1091;p39"/>
          <p:cNvSpPr txBox="1">
            <a:spLocks noGrp="1"/>
          </p:cNvSpPr>
          <p:nvPr>
            <p:ph type="subTitle" idx="1"/>
          </p:nvPr>
        </p:nvSpPr>
        <p:spPr>
          <a:xfrm>
            <a:off x="1089610" y="1750816"/>
            <a:ext cx="7200917" cy="2555412"/>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Jost" panose="020B0604020202020204" charset="0"/>
                <a:ea typeface="Jost" panose="020B0604020202020204" charset="0"/>
              </a:rPr>
              <a:t>Australian Bureau of Statistics</a:t>
            </a:r>
            <a:endParaRPr lang="en-US" dirty="0">
              <a:latin typeface="Jost" panose="020B0604020202020204" charset="0"/>
              <a:ea typeface="Jost" panose="020B0604020202020204" charset="0"/>
            </a:endParaRPr>
          </a:p>
          <a:p>
            <a:pPr marL="0" indent="0" algn="l">
              <a:lnSpc>
                <a:spcPct val="200000"/>
              </a:lnSpc>
            </a:pPr>
            <a:r>
              <a:rPr lang="en-US" sz="1100" u="sng" dirty="0" err="1">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Labour</a:t>
            </a:r>
            <a:r>
              <a:rPr lang="en-US" sz="1100" u="sng" dirty="0">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 Force, Australia, February 2024</a:t>
            </a:r>
            <a:endParaRPr lang="en-US" sz="1100" u="sng" dirty="0">
              <a:latin typeface="Jost" panose="020B0604020202020204" charset="0"/>
              <a:ea typeface="Jost" panose="020B0604020202020204" charset="0"/>
            </a:endParaRPr>
          </a:p>
          <a:p>
            <a:pPr marL="0" indent="0" algn="l">
              <a:lnSpc>
                <a:spcPct val="200000"/>
              </a:lnSpc>
            </a:pPr>
            <a:r>
              <a:rPr lang="en-GB" sz="1100" u="sng" dirty="0">
                <a:latin typeface="Jost" panose="020B0604020202020204" charset="0"/>
                <a:ea typeface="Jost" panose="020B0604020202020204" charset="0"/>
                <a:hlinkClick r:id="rId4">
                  <a:extLst>
                    <a:ext uri="{A12FA001-AC4F-418D-AE19-62706E023703}">
                      <ahyp:hlinkClr xmlns:ahyp="http://schemas.microsoft.com/office/drawing/2018/hyperlinkcolor" val="tx"/>
                    </a:ext>
                  </a:extLst>
                </a:hlinkClick>
              </a:rPr>
              <a:t>Consumer Price Index, Australia, December Quarter 2023</a:t>
            </a:r>
            <a:endParaRPr lang="en-GB" sz="1100" u="sng" dirty="0">
              <a:latin typeface="Jost" panose="020B0604020202020204" charset="0"/>
              <a:ea typeface="Jost" panose="020B0604020202020204" charset="0"/>
            </a:endParaRPr>
          </a:p>
          <a:p>
            <a:pPr marL="285750" indent="-285750" algn="l">
              <a:lnSpc>
                <a:spcPct val="200000"/>
              </a:lnSpc>
              <a:buFont typeface="Arial" panose="020B0604020202020204" pitchFamily="34" charset="0"/>
              <a:buChar char="•"/>
            </a:pPr>
            <a:r>
              <a:rPr lang="en-GB" dirty="0">
                <a:latin typeface="Jost" panose="020B0604020202020204" charset="0"/>
                <a:ea typeface="Jost" panose="020B0604020202020204" charset="0"/>
              </a:rPr>
              <a:t>Crime Statistics Agency</a:t>
            </a:r>
          </a:p>
          <a:p>
            <a:pPr marL="0" lvl="0" indent="0" algn="l" rtl="0">
              <a:lnSpc>
                <a:spcPct val="200000"/>
              </a:lnSpc>
              <a:spcBef>
                <a:spcPts val="0"/>
              </a:spcBef>
              <a:spcAft>
                <a:spcPts val="0"/>
              </a:spcAft>
            </a:pPr>
            <a:r>
              <a:rPr lang="en-US" sz="1100" u="sng" dirty="0">
                <a:latin typeface="Jost" panose="020B0604020202020204" charset="0"/>
                <a:ea typeface="Jost" panose="020B0604020202020204" charset="0"/>
                <a:hlinkClick r:id="rId5"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sz="1100" u="sng" dirty="0">
                <a:latin typeface="Jost" panose="020B0604020202020204" charset="0"/>
                <a:ea typeface="Jost" panose="020B0604020202020204" charset="0"/>
              </a:rPr>
              <a:t> </a:t>
            </a:r>
          </a:p>
          <a:p>
            <a:pPr marL="0" indent="0" algn="l">
              <a:lnSpc>
                <a:spcPct val="200000"/>
              </a:lnSpc>
            </a:pPr>
            <a:endParaRPr sz="1100" u="sng" dirty="0">
              <a:latin typeface="Jost" panose="020B0604020202020204" charset="0"/>
              <a:ea typeface="Jost" panose="020B0604020202020204" charset="0"/>
            </a:endParaRPr>
          </a:p>
        </p:txBody>
      </p:sp>
      <p:pic>
        <p:nvPicPr>
          <p:cNvPr id="6" name="Google Shape;1175;p43">
            <a:extLst>
              <a:ext uri="{FF2B5EF4-FFF2-40B4-BE49-F238E27FC236}">
                <a16:creationId xmlns:a16="http://schemas.microsoft.com/office/drawing/2014/main" id="{CD60CF47-A08C-FE63-F087-141E3CDB5A04}"/>
              </a:ext>
            </a:extLst>
          </p:cNvPr>
          <p:cNvPicPr preferRelativeResize="0">
            <a:picLocks/>
          </p:cNvPicPr>
          <p:nvPr/>
        </p:nvPicPr>
        <p:blipFill rotWithShape="1">
          <a:blip r:embed="rId6">
            <a:alphaModFix/>
          </a:blip>
          <a:srcRect l="2177" t="23169" r="23336" b="128"/>
          <a:stretch/>
        </p:blipFill>
        <p:spPr>
          <a:xfrm>
            <a:off x="4900613" y="1100138"/>
            <a:ext cx="3153777" cy="2164556"/>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Limitations of the Data set:</a:t>
            </a:r>
            <a:endParaRPr sz="2400" dirty="0"/>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443736" y="2030793"/>
            <a:ext cx="7664404"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set did not have statistics on different gender of people committed crime</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470629" y="1265882"/>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452703" y="283674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did not have thorough breakdown of different crime statistics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6" name="Google Shape;2050;p72">
            <a:extLst>
              <a:ext uri="{FF2B5EF4-FFF2-40B4-BE49-F238E27FC236}">
                <a16:creationId xmlns:a16="http://schemas.microsoft.com/office/drawing/2014/main" id="{3FDC1251-9527-1C1C-E497-6F022D3A1005}"/>
              </a:ext>
            </a:extLst>
          </p:cNvPr>
          <p:cNvGrpSpPr/>
          <p:nvPr/>
        </p:nvGrpSpPr>
        <p:grpSpPr>
          <a:xfrm>
            <a:off x="6660776" y="3231388"/>
            <a:ext cx="1816372" cy="1816678"/>
            <a:chOff x="3984680" y="4051649"/>
            <a:chExt cx="425919" cy="425991"/>
          </a:xfrm>
        </p:grpSpPr>
        <p:sp>
          <p:nvSpPr>
            <p:cNvPr id="7" name="Google Shape;2051;p72">
              <a:extLst>
                <a:ext uri="{FF2B5EF4-FFF2-40B4-BE49-F238E27FC236}">
                  <a16:creationId xmlns:a16="http://schemas.microsoft.com/office/drawing/2014/main" id="{207C966B-6519-6C08-ABFC-4EAD94FB9A07}"/>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52;p72">
              <a:extLst>
                <a:ext uri="{FF2B5EF4-FFF2-40B4-BE49-F238E27FC236}">
                  <a16:creationId xmlns:a16="http://schemas.microsoft.com/office/drawing/2014/main" id="{5EC4861C-2B86-07C2-038F-1EA562FC039A}"/>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3;p72">
              <a:extLst>
                <a:ext uri="{FF2B5EF4-FFF2-40B4-BE49-F238E27FC236}">
                  <a16:creationId xmlns:a16="http://schemas.microsoft.com/office/drawing/2014/main" id="{F70A83A4-0A28-0933-D389-B3BA7394B9CA}"/>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4;p72">
              <a:extLst>
                <a:ext uri="{FF2B5EF4-FFF2-40B4-BE49-F238E27FC236}">
                  <a16:creationId xmlns:a16="http://schemas.microsoft.com/office/drawing/2014/main" id="{D5C87A15-FB58-4D58-DEEB-00FC682F8A1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5;p72">
              <a:extLst>
                <a:ext uri="{FF2B5EF4-FFF2-40B4-BE49-F238E27FC236}">
                  <a16:creationId xmlns:a16="http://schemas.microsoft.com/office/drawing/2014/main" id="{1D4569D3-B543-B15C-559C-C45A0C173296}"/>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198804" y="1042544"/>
            <a:ext cx="6396007" cy="422912"/>
          </a:xfrm>
          <a:prstGeom prst="rect">
            <a:avLst/>
          </a:prstGeom>
        </p:spPr>
        <p:txBody>
          <a:bodyPr spcFirstLastPara="1" wrap="square" lIns="91425" tIns="91425" rIns="91425" bIns="91425" anchor="b" anchorCtr="0">
            <a:noAutofit/>
          </a:bodyPr>
          <a:lstStyle/>
          <a:p>
            <a:pPr algn="l">
              <a:lnSpc>
                <a:spcPct val="150000"/>
              </a:lnSpc>
            </a:pPr>
            <a:r>
              <a:rPr lang="en-US" sz="1800" dirty="0">
                <a:latin typeface="Calibri" panose="020F0502020204030204" pitchFamily="34" charset="0"/>
                <a:cs typeface="Arial" panose="020B0604020202020204" pitchFamily="34" charset="0"/>
              </a:rPr>
              <a:t>Data exploration and clean up process</a:t>
            </a:r>
          </a:p>
        </p:txBody>
      </p:sp>
      <p:sp>
        <p:nvSpPr>
          <p:cNvPr id="1091" name="Google Shape;1091;p39"/>
          <p:cNvSpPr txBox="1">
            <a:spLocks noGrp="1"/>
          </p:cNvSpPr>
          <p:nvPr>
            <p:ph type="subTitle" idx="1"/>
          </p:nvPr>
        </p:nvSpPr>
        <p:spPr>
          <a:xfrm>
            <a:off x="1198804" y="1380540"/>
            <a:ext cx="7200917" cy="2555412"/>
          </a:xfrm>
          <a:prstGeom prst="rect">
            <a:avLst/>
          </a:prstGeom>
          <a:ln>
            <a:noFill/>
          </a:ln>
        </p:spPr>
        <p:txBody>
          <a:bodyPr spcFirstLastPara="1" wrap="square" lIns="91425" tIns="91425" rIns="91425" bIns="91425" anchor="t" anchorCtr="0">
            <a:noAutofit/>
          </a:bodyPr>
          <a:lstStyle/>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Searching online for relevant data</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selection based on research questions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Variable identification-identifying relevant data and putting that in CSV file</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Converting our Excel files to CSV formats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Organisation</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Creating data frame for Analysis</a:t>
            </a:r>
          </a:p>
          <a:p>
            <a:pPr marL="285750" lvl="0" indent="-285750" algn="l" rtl="0">
              <a:lnSpc>
                <a:spcPct val="200000"/>
              </a:lnSpc>
              <a:spcBef>
                <a:spcPts val="0"/>
              </a:spcBef>
              <a:spcAft>
                <a:spcPts val="0"/>
              </a:spcAft>
              <a:buFont typeface="Arial" panose="020B0604020202020204" pitchFamily="34" charset="0"/>
              <a:buChar char="•"/>
            </a:pPr>
            <a:endParaRPr lang="en-GB" sz="1400" dirty="0">
              <a:latin typeface="Jost" panose="020B0604020202020204" charset="0"/>
              <a:ea typeface="Jost" panose="020B0604020202020204" charset="0"/>
            </a:endParaRPr>
          </a:p>
        </p:txBody>
      </p:sp>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9" y="91603"/>
            <a:ext cx="3686646" cy="4872301"/>
          </a:xfrm>
          <a:prstGeom prst="rect">
            <a:avLst/>
          </a:prstGeom>
        </p:spPr>
      </p:pic>
      <p:sp>
        <p:nvSpPr>
          <p:cNvPr id="2" name="TextBox 1">
            <a:extLst>
              <a:ext uri="{FF2B5EF4-FFF2-40B4-BE49-F238E27FC236}">
                <a16:creationId xmlns:a16="http://schemas.microsoft.com/office/drawing/2014/main" id="{FFB6D385-B22A-1B31-79F9-CB9403C4A80A}"/>
              </a:ext>
            </a:extLst>
          </p:cNvPr>
          <p:cNvSpPr txBox="1"/>
          <p:nvPr/>
        </p:nvSpPr>
        <p:spPr>
          <a:xfrm>
            <a:off x="4387269" y="1435119"/>
            <a:ext cx="4041710" cy="129266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Distribution of Crime Rate Across Victoria</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23% attributed to the Top 10 LGAs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77% distributed among the 69 LGAs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79 LGAs in total</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1809</TotalTime>
  <Words>2668</Words>
  <Application>Microsoft Office PowerPoint</Application>
  <PresentationFormat>On-screen Show (16:9)</PresentationFormat>
  <Paragraphs>150</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Anaheim</vt:lpstr>
      <vt:lpstr>Arial</vt:lpstr>
      <vt:lpstr>Calibri</vt:lpstr>
      <vt:lpstr>Aptos</vt:lpstr>
      <vt:lpstr>Bebas Neue</vt:lpstr>
      <vt:lpstr>Jost</vt:lpstr>
      <vt:lpstr>Azeret Mono ExtraBold</vt:lpstr>
      <vt:lpstr>Symbol</vt:lpstr>
      <vt:lpstr>Azeret Mono</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Snapshot of crime rate in Victoria in 2023</vt:lpstr>
      <vt:lpstr>Top 10 LGA Area for crime rate 2023</vt:lpstr>
      <vt:lpstr>Top 10 Crime Rates     over the period of 2014-2023</vt:lpstr>
      <vt:lpstr>Snapshot  of major divisions of crime</vt:lpstr>
      <vt:lpstr>Top 10 LGAs  by Offence Division</vt:lpstr>
      <vt:lpstr>Crime Incident Rate by Offence Division over the period</vt:lpstr>
      <vt:lpstr>Top 10 Offence Subdivisions by Incidents Recorded in 2023</vt:lpstr>
      <vt:lpstr>Regression analysis</vt:lpstr>
      <vt:lpstr> Recomendations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dc:creator>Mahsa</dc:creator>
  <cp:lastModifiedBy>Mahsa Hesampour</cp:lastModifiedBy>
  <cp:revision>74</cp:revision>
  <dcterms:modified xsi:type="dcterms:W3CDTF">2024-04-14T09:51:11Z</dcterms:modified>
</cp:coreProperties>
</file>